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84" r:id="rId2"/>
    <p:sldId id="277" r:id="rId3"/>
    <p:sldId id="285" r:id="rId4"/>
    <p:sldId id="286" r:id="rId5"/>
    <p:sldId id="287" r:id="rId6"/>
    <p:sldId id="288" r:id="rId7"/>
    <p:sldId id="289" r:id="rId8"/>
    <p:sldId id="282" r:id="rId9"/>
    <p:sldId id="259" r:id="rId10"/>
    <p:sldId id="263" r:id="rId11"/>
    <p:sldId id="261" r:id="rId12"/>
    <p:sldId id="279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DBD"/>
    <a:srgbClr val="0D68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29"/>
    <p:restoredTop sz="74012" autoAdjust="0"/>
  </p:normalViewPr>
  <p:slideViewPr>
    <p:cSldViewPr snapToGrid="0" snapToObjects="1">
      <p:cViewPr varScale="1">
        <p:scale>
          <a:sx n="131" d="100"/>
          <a:sy n="131" d="100"/>
        </p:scale>
        <p:origin x="304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37" d="100"/>
          <a:sy n="137" d="100"/>
        </p:scale>
        <p:origin x="4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tiff>
</file>

<file path=ppt/media/image18.jpg>
</file>

<file path=ppt/media/image19.tiff>
</file>

<file path=ppt/media/image2.tiff>
</file>

<file path=ppt/media/image20.png>
</file>

<file path=ppt/media/image21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A40576-E806-AD43-AAED-1AB5305DC723}" type="datetimeFigureOut">
              <a:rPr lang="en-US" smtClean="0"/>
              <a:t>3/10/20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B7F5AE-22BE-E747-9E81-5C03E94CC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369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22068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Content:</a:t>
            </a:r>
          </a:p>
          <a:p>
            <a:r>
              <a:rPr lang="en-AU" dirty="0"/>
              <a:t>An image declaring that safety when dealing with electricity is very important</a:t>
            </a:r>
          </a:p>
          <a:p>
            <a:endParaRPr lang="en-AU" dirty="0"/>
          </a:p>
          <a:p>
            <a:r>
              <a:rPr lang="en-AU" b="1" dirty="0"/>
              <a:t>Objectives:</a:t>
            </a:r>
            <a:endParaRPr lang="en-AU" dirty="0"/>
          </a:p>
          <a:p>
            <a:r>
              <a:rPr lang="en-AU" dirty="0"/>
              <a:t>Students should understand that electricity can generate a lot of heat.</a:t>
            </a:r>
          </a:p>
          <a:p>
            <a:r>
              <a:rPr lang="en-AU" dirty="0"/>
              <a:t>Electricity can kill</a:t>
            </a:r>
          </a:p>
          <a:p>
            <a:r>
              <a:rPr lang="en-AU" dirty="0"/>
              <a:t>Safety around electricity is everyone’s responsibility.</a:t>
            </a:r>
          </a:p>
          <a:p>
            <a:endParaRPr lang="en-AU" dirty="0"/>
          </a:p>
          <a:p>
            <a:r>
              <a:rPr lang="en-AU" b="1" dirty="0"/>
              <a:t>Actions:</a:t>
            </a:r>
          </a:p>
          <a:p>
            <a:r>
              <a:rPr lang="en-AU" dirty="0"/>
              <a:t>Use my Mac power supply as an illustration of safety and electrical heat</a:t>
            </a:r>
          </a:p>
          <a:p>
            <a:endParaRPr lang="en-AU" dirty="0"/>
          </a:p>
          <a:p>
            <a:r>
              <a:rPr lang="en-AU" dirty="0"/>
              <a:t>We know that lightning can set things on fire i.e. heat!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B7F5AE-22BE-E747-9E81-5C03E94CC6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2736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Content:</a:t>
            </a:r>
          </a:p>
          <a:p>
            <a:r>
              <a:rPr lang="en-AU" dirty="0"/>
              <a:t>Video showing how lightning is a pure demonstration of electricity.</a:t>
            </a:r>
          </a:p>
          <a:p>
            <a:endParaRPr lang="en-AU" dirty="0"/>
          </a:p>
          <a:p>
            <a:r>
              <a:rPr lang="en-AU" b="1" dirty="0"/>
              <a:t>Objectives:</a:t>
            </a:r>
            <a:endParaRPr lang="en-AU" dirty="0"/>
          </a:p>
          <a:p>
            <a:r>
              <a:rPr lang="en-AU" dirty="0"/>
              <a:t>To illustrate the power of electricity</a:t>
            </a:r>
          </a:p>
          <a:p>
            <a:r>
              <a:rPr lang="en-AU" dirty="0"/>
              <a:t>To illustrate the reality of electricity and make it memorable</a:t>
            </a:r>
          </a:p>
          <a:p>
            <a:r>
              <a:rPr lang="en-AU" dirty="0"/>
              <a:t>Students should understand that safety is paramount when dealing with electricity</a:t>
            </a:r>
          </a:p>
          <a:p>
            <a:r>
              <a:rPr lang="en-AU" dirty="0"/>
              <a:t>To relate electricity to power</a:t>
            </a:r>
          </a:p>
          <a:p>
            <a:endParaRPr lang="en-AU" dirty="0"/>
          </a:p>
          <a:p>
            <a:r>
              <a:rPr lang="en-AU" b="1" dirty="0"/>
              <a:t>Narrative:</a:t>
            </a:r>
          </a:p>
          <a:p>
            <a:r>
              <a:rPr lang="en-AU" b="0" dirty="0"/>
              <a:t>Get the students to listen to the video with the intent of answering questions after.</a:t>
            </a:r>
          </a:p>
          <a:p>
            <a:r>
              <a:rPr lang="en-AU" b="0" dirty="0"/>
              <a:t>How often does lighting occur? 50-100 times a second</a:t>
            </a:r>
          </a:p>
          <a:p>
            <a:r>
              <a:rPr lang="en-AU" b="0" dirty="0"/>
              <a:t>Where does lightning strike most? Himalayas, Central Africa, South America</a:t>
            </a:r>
          </a:p>
          <a:p>
            <a:r>
              <a:rPr lang="en-AU" b="0" dirty="0"/>
              <a:t>How hot does the lightning path get? 50,000 degrees fahrenheit</a:t>
            </a:r>
          </a:p>
          <a:p>
            <a:r>
              <a:rPr lang="en-AU" b="0" dirty="0"/>
              <a:t>Where is the best place to shelter from lightning? In a building or car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B7F5AE-22BE-E747-9E81-5C03E94CC6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514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Content:</a:t>
            </a:r>
          </a:p>
          <a:p>
            <a:r>
              <a:rPr lang="en-AU" dirty="0"/>
              <a:t>A video that shows components exploding and catching fire</a:t>
            </a:r>
          </a:p>
          <a:p>
            <a:endParaRPr lang="en-AU" dirty="0"/>
          </a:p>
          <a:p>
            <a:r>
              <a:rPr lang="en-AU" b="1" dirty="0"/>
              <a:t>Objectives:</a:t>
            </a:r>
            <a:endParaRPr lang="en-AU" dirty="0"/>
          </a:p>
          <a:p>
            <a:r>
              <a:rPr lang="en-AU" dirty="0"/>
              <a:t>Students will understand that they should be careful with components</a:t>
            </a:r>
          </a:p>
          <a:p>
            <a:endParaRPr lang="en-AU" dirty="0"/>
          </a:p>
          <a:p>
            <a:r>
              <a:rPr lang="en-AU" b="1" dirty="0"/>
              <a:t>Narrative:</a:t>
            </a:r>
          </a:p>
          <a:p>
            <a:r>
              <a:rPr lang="en-AU" dirty="0"/>
              <a:t>NONE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B7F5AE-22BE-E747-9E81-5C03E94CC68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412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9680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7591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25826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164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541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6806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Content:</a:t>
            </a:r>
          </a:p>
          <a:p>
            <a:r>
              <a:rPr lang="en-AU" dirty="0"/>
              <a:t>Images showing different types of ‘current’</a:t>
            </a:r>
          </a:p>
          <a:p>
            <a:endParaRPr lang="en-AU" dirty="0"/>
          </a:p>
          <a:p>
            <a:r>
              <a:rPr lang="en-AU" b="1" dirty="0"/>
              <a:t>Objectives:</a:t>
            </a:r>
            <a:endParaRPr lang="en-AU" dirty="0"/>
          </a:p>
          <a:p>
            <a:r>
              <a:rPr lang="en-AU" dirty="0"/>
              <a:t>Students should understand the concept of an electric current.</a:t>
            </a:r>
          </a:p>
          <a:p>
            <a:endParaRPr lang="en-AU" dirty="0"/>
          </a:p>
          <a:p>
            <a:r>
              <a:rPr lang="en-AU" b="1" dirty="0"/>
              <a:t>Narrative:</a:t>
            </a:r>
          </a:p>
          <a:p>
            <a:r>
              <a:rPr lang="en-AU" b="0" dirty="0"/>
              <a:t>Ask about the energy in this diagram. Where is it coming from?</a:t>
            </a:r>
          </a:p>
          <a:p>
            <a:r>
              <a:rPr lang="en-AU" b="0" dirty="0"/>
              <a:t>Introduce electrons and electron flow</a:t>
            </a:r>
          </a:p>
          <a:p>
            <a:r>
              <a:rPr lang="en-AU" b="0" dirty="0"/>
              <a:t>Introduce voltage, current and resistance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B7F5AE-22BE-E747-9E81-5C03E94CC6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469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Content:</a:t>
            </a:r>
          </a:p>
          <a:p>
            <a:r>
              <a:rPr lang="en-AU" dirty="0"/>
              <a:t>A comedic illustration of resistance</a:t>
            </a:r>
          </a:p>
          <a:p>
            <a:endParaRPr lang="en-AU" b="1" dirty="0"/>
          </a:p>
          <a:p>
            <a:r>
              <a:rPr lang="en-AU" b="1" dirty="0"/>
              <a:t>Objectives:</a:t>
            </a:r>
            <a:endParaRPr lang="en-AU" dirty="0"/>
          </a:p>
          <a:p>
            <a:r>
              <a:rPr lang="en-AU" dirty="0"/>
              <a:t>To connect the resistor from the game to ‘resistance’</a:t>
            </a:r>
          </a:p>
          <a:p>
            <a:r>
              <a:rPr lang="en-AU" dirty="0"/>
              <a:t>Students should understand the meaning of resistance</a:t>
            </a:r>
          </a:p>
          <a:p>
            <a:r>
              <a:rPr lang="en-AU" dirty="0"/>
              <a:t>Students should understand Current is measured in Amps, Resistance in Ohms and Voltage in Volts.</a:t>
            </a:r>
          </a:p>
          <a:p>
            <a:endParaRPr lang="en-AU" dirty="0"/>
          </a:p>
          <a:p>
            <a:r>
              <a:rPr lang="en-AU" b="1" dirty="0"/>
              <a:t>Narrative</a:t>
            </a:r>
          </a:p>
          <a:p>
            <a:r>
              <a:rPr lang="en-AU" dirty="0"/>
              <a:t>Connect different materials to a battery to illustrate to the class that some materials do not ’conduct’ electricity because of resistance.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B7F5AE-22BE-E747-9E81-5C03E94CC68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01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CB4BA-B0B3-3643-8F82-8372319FC340}" type="datetime1">
              <a:rPr lang="en-AU" smtClean="0"/>
              <a:t>10/3/20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25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4A553-3446-844B-A648-44D4F5B634A1}" type="datetime1">
              <a:rPr lang="en-AU" smtClean="0"/>
              <a:t>10/3/20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702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6ACF6-3FFD-C149-A336-508B588D15F2}" type="datetime1">
              <a:rPr lang="en-AU" smtClean="0"/>
              <a:t>10/3/20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500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9DAF-CAAC-B047-A1DB-80FB305614F3}" type="datetime1">
              <a:rPr lang="en-AU" smtClean="0"/>
              <a:t>10/3/20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67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9A6B-F3F7-034B-8B07-5D071F96A9C8}" type="datetime1">
              <a:rPr lang="en-AU" smtClean="0"/>
              <a:t>10/3/20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327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31E6D-E052-CD42-BC2F-E30B99104B21}" type="datetime1">
              <a:rPr lang="en-AU" smtClean="0"/>
              <a:t>10/3/20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923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39B1-B585-E244-A50D-0F45928123EE}" type="datetime1">
              <a:rPr lang="en-AU" smtClean="0"/>
              <a:t>10/3/20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75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4834-89EB-734E-A425-FF8A31569987}" type="datetime1">
              <a:rPr lang="en-AU" smtClean="0"/>
              <a:t>10/3/20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72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D71D9-4FFA-B343-91E4-0EB971E7EEC0}" type="datetime1">
              <a:rPr lang="en-AU" smtClean="0"/>
              <a:t>10/3/20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97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EE1E-EF06-5744-8AA5-AEEF2FA481E4}" type="datetime1">
              <a:rPr lang="en-AU" smtClean="0"/>
              <a:t>10/3/20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1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3CC2-7A0F-7D4E-92BA-46DB83734FF6}" type="datetime1">
              <a:rPr lang="en-AU" smtClean="0"/>
              <a:t>10/3/20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890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A6D7C-1E37-6349-9163-8EC53DFD81E0}" type="datetime1">
              <a:rPr lang="en-AU" smtClean="0"/>
              <a:t>10/3/20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81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tiff"/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4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5" Type="http://schemas.openxmlformats.org/officeDocument/2006/relationships/image" Target="../media/image13.tiff"/><Relationship Id="rId10" Type="http://schemas.openxmlformats.org/officeDocument/2006/relationships/image" Target="../media/image8.tiff"/><Relationship Id="rId4" Type="http://schemas.openxmlformats.org/officeDocument/2006/relationships/image" Target="../media/image2.tiff"/><Relationship Id="rId9" Type="http://schemas.openxmlformats.org/officeDocument/2006/relationships/image" Target="../media/image7.tiff"/><Relationship Id="rId1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217805" y="2361565"/>
            <a:ext cx="5349875" cy="66611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600" dirty="0">
                <a:solidFill>
                  <a:srgbClr val="FFFFFF"/>
                </a:solidFill>
              </a:rPr>
              <a:t>YTP Arduino – Lesson 1</a:t>
            </a:r>
            <a:endParaRPr sz="3600" dirty="0">
              <a:solidFill>
                <a:srgbClr val="FFFFFF"/>
              </a:solidFill>
            </a:endParaRPr>
          </a:p>
        </p:txBody>
      </p:sp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200D82-7217-3A48-BC2C-50B13BAB9803}"/>
              </a:ext>
            </a:extLst>
          </p:cNvPr>
          <p:cNvSpPr txBox="1"/>
          <p:nvPr/>
        </p:nvSpPr>
        <p:spPr>
          <a:xfrm>
            <a:off x="680720" y="3027680"/>
            <a:ext cx="10831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>
                <a:solidFill>
                  <a:schemeClr val="bg1"/>
                </a:solidFill>
              </a:rPr>
              <a:t>Pete Januarius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776D66-43D5-1749-85EB-8A6A7F144037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2343375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hape 72" descr="CC Fin Rebrand_gdrive_Blue2_319x132px.png">
            <a:extLst>
              <a:ext uri="{FF2B5EF4-FFF2-40B4-BE49-F238E27FC236}">
                <a16:creationId xmlns:a16="http://schemas.microsoft.com/office/drawing/2014/main" id="{319FC296-F6B7-334B-9E57-5FEFACD0BD3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1716DFD-FD90-3E40-8E40-129B27366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9247" y="1123985"/>
            <a:ext cx="4455655" cy="44450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5BDFEA-9940-3040-9B35-8918EE1DE745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3861926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hape 72" descr="CC Fin Rebrand_gdrive_Blue2_319x132px.png">
            <a:extLst>
              <a:ext uri="{FF2B5EF4-FFF2-40B4-BE49-F238E27FC236}">
                <a16:creationId xmlns:a16="http://schemas.microsoft.com/office/drawing/2014/main" id="{BA63D48E-CD1B-6448-B0AC-BA3B3A23C24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907084-6CE0-A64A-BB9A-43423BBF7B2A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C57DDD-E91F-1942-963E-DB095A081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855" y="1345396"/>
            <a:ext cx="7276289" cy="4663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559804D-7EB8-154E-B47B-503176649D23}"/>
              </a:ext>
            </a:extLst>
          </p:cNvPr>
          <p:cNvSpPr txBox="1"/>
          <p:nvPr/>
        </p:nvSpPr>
        <p:spPr>
          <a:xfrm>
            <a:off x="3055205" y="5640055"/>
            <a:ext cx="3033587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https://youtu.be/h-0gNl5f4BU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0964DB-AF0A-1044-8DE3-C48C7519E4EF}"/>
              </a:ext>
            </a:extLst>
          </p:cNvPr>
          <p:cNvSpPr txBox="1"/>
          <p:nvPr/>
        </p:nvSpPr>
        <p:spPr>
          <a:xfrm>
            <a:off x="2209916" y="324974"/>
            <a:ext cx="51823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400" dirty="0">
                <a:solidFill>
                  <a:schemeClr val="bg1"/>
                </a:solidFill>
              </a:rPr>
              <a:t>Electricity &amp; Lightning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867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72" descr="CC Fin Rebrand_gdrive_Blue2_319x132px.png">
            <a:extLst>
              <a:ext uri="{FF2B5EF4-FFF2-40B4-BE49-F238E27FC236}">
                <a16:creationId xmlns:a16="http://schemas.microsoft.com/office/drawing/2014/main" id="{693EF979-796E-924A-B019-0F399363394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13D114A-04B0-FB4A-A651-9D2857634B3E}"/>
              </a:ext>
            </a:extLst>
          </p:cNvPr>
          <p:cNvSpPr txBox="1"/>
          <p:nvPr/>
        </p:nvSpPr>
        <p:spPr>
          <a:xfrm>
            <a:off x="1487838" y="631385"/>
            <a:ext cx="6590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Safety and Electronic Components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99917B-A908-4B46-BDD7-7A26F5ACD474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  <p:pic>
        <p:nvPicPr>
          <p:cNvPr id="4" name="Picture 3" descr="A picture containing indoor, small, sitting, white&#10;&#10;Description automatically generated">
            <a:extLst>
              <a:ext uri="{FF2B5EF4-FFF2-40B4-BE49-F238E27FC236}">
                <a16:creationId xmlns:a16="http://schemas.microsoft.com/office/drawing/2014/main" id="{D6B394A7-AC2B-4146-8F4F-D0D5EDD427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570" y="1434375"/>
            <a:ext cx="7898860" cy="42242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BE54F3A-CE9A-3A43-A585-79BC42A49386}"/>
              </a:ext>
            </a:extLst>
          </p:cNvPr>
          <p:cNvSpPr/>
          <p:nvPr/>
        </p:nvSpPr>
        <p:spPr>
          <a:xfrm>
            <a:off x="3108362" y="5658628"/>
            <a:ext cx="2927276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/>
              <a:t>https://youtu.be/JCPXckfT-6g</a:t>
            </a:r>
          </a:p>
        </p:txBody>
      </p:sp>
    </p:spTree>
    <p:extLst>
      <p:ext uri="{BB962C8B-B14F-4D97-AF65-F5344CB8AC3E}">
        <p14:creationId xmlns:p14="http://schemas.microsoft.com/office/powerpoint/2010/main" val="1730404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E1741E-EEBF-C443-A304-D10B235EEDFF}"/>
              </a:ext>
            </a:extLst>
          </p:cNvPr>
          <p:cNvSpPr txBox="1"/>
          <p:nvPr/>
        </p:nvSpPr>
        <p:spPr>
          <a:xfrm>
            <a:off x="593949" y="2020996"/>
            <a:ext cx="456698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Goals</a:t>
            </a:r>
          </a:p>
          <a:p>
            <a: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AU">
                <a:solidFill>
                  <a:schemeClr val="bg1"/>
                </a:solidFill>
              </a:rPr>
              <a:t>To understand the question “What is Electricity?”</a:t>
            </a:r>
          </a:p>
          <a:p>
            <a: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AU">
                <a:solidFill>
                  <a:schemeClr val="bg1"/>
                </a:solidFill>
              </a:rPr>
              <a:t>To have an awareness of different electronic components.</a:t>
            </a:r>
          </a:p>
          <a:p>
            <a: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AU">
                <a:solidFill>
                  <a:schemeClr val="bg1"/>
                </a:solidFill>
              </a:rPr>
              <a:t>To be aware of the necessity of safety when dealing with electricity.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F87507-D2E6-5346-90D0-D1DDDCBCD8F3}"/>
              </a:ext>
            </a:extLst>
          </p:cNvPr>
          <p:cNvSpPr txBox="1"/>
          <p:nvPr/>
        </p:nvSpPr>
        <p:spPr>
          <a:xfrm>
            <a:off x="5381113" y="2020995"/>
            <a:ext cx="3508887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</a:rPr>
              <a:t>Success Criteria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>
                <a:solidFill>
                  <a:srgbClr val="FFFF00"/>
                </a:solidFill>
              </a:rPr>
              <a:t>Play the component game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>
                <a:solidFill>
                  <a:srgbClr val="FFFF00"/>
                </a:solidFill>
              </a:rPr>
              <a:t>Watch videos on electricity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>
                <a:solidFill>
                  <a:srgbClr val="FFFF00"/>
                </a:solidFill>
              </a:rPr>
              <a:t>Know what voltage, current and resistance is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>
                <a:solidFill>
                  <a:srgbClr val="FFFF00"/>
                </a:solidFill>
              </a:rPr>
              <a:t>Understand safety aspects of electricity</a:t>
            </a:r>
          </a:p>
          <a:p>
            <a:endParaRPr lang="en-AU" sz="2800">
              <a:solidFill>
                <a:srgbClr val="FFFF00"/>
              </a:solidFill>
            </a:endParaRPr>
          </a:p>
        </p:txBody>
      </p:sp>
      <p:pic>
        <p:nvPicPr>
          <p:cNvPr id="6" name="Shape 72" descr="CC Fin Rebrand_gdrive_Blue2_319x132px.png">
            <a:extLst>
              <a:ext uri="{FF2B5EF4-FFF2-40B4-BE49-F238E27FC236}">
                <a16:creationId xmlns:a16="http://schemas.microsoft.com/office/drawing/2014/main" id="{A690BB6E-B46F-4B41-8DCF-1E504AA869A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EC37AA-5D61-5943-AF7F-23725B79E86F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2646527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4B19A9-0C77-E04E-A63F-417CE842D16B}"/>
              </a:ext>
            </a:extLst>
          </p:cNvPr>
          <p:cNvSpPr txBox="1"/>
          <p:nvPr/>
        </p:nvSpPr>
        <p:spPr>
          <a:xfrm>
            <a:off x="2308623" y="2061459"/>
            <a:ext cx="4526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What is your favorite activity?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2AD393-F69E-7C47-AD38-F93EC8754945}"/>
              </a:ext>
            </a:extLst>
          </p:cNvPr>
          <p:cNvSpPr txBox="1"/>
          <p:nvPr/>
        </p:nvSpPr>
        <p:spPr>
          <a:xfrm>
            <a:off x="1516258" y="3500813"/>
            <a:ext cx="6111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olidFill>
                  <a:schemeClr val="bg1"/>
                </a:solidFill>
              </a:rPr>
              <a:t>W</a:t>
            </a:r>
            <a:r>
              <a:rPr lang="en-US" sz="2800" dirty="0">
                <a:solidFill>
                  <a:schemeClr val="bg1"/>
                </a:solidFill>
              </a:rPr>
              <a:t>hat is your favorite ‘bit’ of technology?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F54742-9663-4C44-80FF-C3DA3B919108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232624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Title 1">
            <a:extLst>
              <a:ext uri="{FF2B5EF4-FFF2-40B4-BE49-F238E27FC236}">
                <a16:creationId xmlns:a16="http://schemas.microsoft.com/office/drawing/2014/main" id="{2E142D8D-8736-6243-88AE-F6D40141A5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43" y="408581"/>
            <a:ext cx="7772400" cy="1106089"/>
          </a:xfrm>
        </p:spPr>
        <p:txBody>
          <a:bodyPr>
            <a:norm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C</a:t>
            </a:r>
            <a:r>
              <a:rPr lang="en-US" dirty="0" err="1">
                <a:solidFill>
                  <a:schemeClr val="bg1"/>
                </a:solidFill>
              </a:rPr>
              <a:t>omponent</a:t>
            </a:r>
            <a:r>
              <a:rPr lang="en-US" dirty="0">
                <a:solidFill>
                  <a:schemeClr val="bg1"/>
                </a:solidFill>
              </a:rPr>
              <a:t> Game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1800" i="1" dirty="0">
                <a:solidFill>
                  <a:schemeClr val="bg1"/>
                </a:solidFill>
              </a:rPr>
              <a:t>A game involving every component you will use this term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5A59D7B-C695-0045-ADC7-7E3B550A1ACE}"/>
              </a:ext>
            </a:extLst>
          </p:cNvPr>
          <p:cNvSpPr txBox="1"/>
          <p:nvPr/>
        </p:nvSpPr>
        <p:spPr>
          <a:xfrm>
            <a:off x="507459" y="2516008"/>
            <a:ext cx="927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Resistor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4CB331C-B754-AE4D-8968-ACC6E9078EBC}"/>
              </a:ext>
            </a:extLst>
          </p:cNvPr>
          <p:cNvSpPr txBox="1"/>
          <p:nvPr/>
        </p:nvSpPr>
        <p:spPr>
          <a:xfrm>
            <a:off x="2164198" y="3083556"/>
            <a:ext cx="1345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Jumper wire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5B4785C-D844-E445-A47C-4DA279DBDEA3}"/>
              </a:ext>
            </a:extLst>
          </p:cNvPr>
          <p:cNvSpPr txBox="1"/>
          <p:nvPr/>
        </p:nvSpPr>
        <p:spPr>
          <a:xfrm>
            <a:off x="4408332" y="2600809"/>
            <a:ext cx="1891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Ceramic Capacitor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54E61DB-8B17-0A45-8CC1-B0B76916250B}"/>
              </a:ext>
            </a:extLst>
          </p:cNvPr>
          <p:cNvSpPr txBox="1"/>
          <p:nvPr/>
        </p:nvSpPr>
        <p:spPr>
          <a:xfrm>
            <a:off x="2569596" y="4366160"/>
            <a:ext cx="2170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Electrolytic Capacitor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3443EB4-C43F-2747-96D3-84F2EDE20869}"/>
              </a:ext>
            </a:extLst>
          </p:cNvPr>
          <p:cNvSpPr txBox="1"/>
          <p:nvPr/>
        </p:nvSpPr>
        <p:spPr>
          <a:xfrm>
            <a:off x="7965600" y="3295275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LED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FDD7391-7CB4-F14C-85AD-F518FA44A1EE}"/>
              </a:ext>
            </a:extLst>
          </p:cNvPr>
          <p:cNvSpPr txBox="1"/>
          <p:nvPr/>
        </p:nvSpPr>
        <p:spPr>
          <a:xfrm>
            <a:off x="6683021" y="2392790"/>
            <a:ext cx="867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Battery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CC81226-B4E2-1E44-A7A5-800CC6EA5AF1}"/>
              </a:ext>
            </a:extLst>
          </p:cNvPr>
          <p:cNvSpPr txBox="1"/>
          <p:nvPr/>
        </p:nvSpPr>
        <p:spPr>
          <a:xfrm>
            <a:off x="591626" y="3293106"/>
            <a:ext cx="800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Switch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5AE5DB-40E4-7D44-846B-0E78CCE68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50" y="2096812"/>
            <a:ext cx="1175592" cy="48199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B3A848-78D1-194F-87DE-9796208A35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2735" y="3624263"/>
            <a:ext cx="886469" cy="88646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4ABE2A24-BD34-F242-B7DA-D9E363106A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63573" y="1360888"/>
            <a:ext cx="1541429" cy="1233143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5BD7674-556B-024D-A989-B9D17FE9FE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1935" y="1824311"/>
            <a:ext cx="1501450" cy="150145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1AFF25F8-E76E-314D-AE9D-B51B883451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7627" y="3564894"/>
            <a:ext cx="754283" cy="592427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A3D49B9-3A09-8F43-948C-97DE186FB3E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22694" y="2417155"/>
            <a:ext cx="572376" cy="800701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A030BCF-00F1-B349-98FC-FFBA94A997C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55827" y="1471367"/>
            <a:ext cx="1139407" cy="113940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A0636C4-2DF1-514E-923A-D0CB450C31FB}"/>
              </a:ext>
            </a:extLst>
          </p:cNvPr>
          <p:cNvSpPr txBox="1"/>
          <p:nvPr/>
        </p:nvSpPr>
        <p:spPr>
          <a:xfrm>
            <a:off x="425776" y="5967711"/>
            <a:ext cx="1287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Breadboard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CBAB62-75B1-5546-8E9B-9A6C68F1753F}"/>
              </a:ext>
            </a:extLst>
          </p:cNvPr>
          <p:cNvSpPr txBox="1"/>
          <p:nvPr/>
        </p:nvSpPr>
        <p:spPr>
          <a:xfrm>
            <a:off x="2648393" y="6076760"/>
            <a:ext cx="1819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Ultrasonic Sensor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F5D3BE-97C7-8E43-832D-DED3EB69F480}"/>
              </a:ext>
            </a:extLst>
          </p:cNvPr>
          <p:cNvSpPr txBox="1"/>
          <p:nvPr/>
        </p:nvSpPr>
        <p:spPr>
          <a:xfrm>
            <a:off x="5091145" y="5598379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Servo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2EE61A-8309-AC49-AD18-0FDB13425CD1}"/>
              </a:ext>
            </a:extLst>
          </p:cNvPr>
          <p:cNvSpPr txBox="1"/>
          <p:nvPr/>
        </p:nvSpPr>
        <p:spPr>
          <a:xfrm>
            <a:off x="7176372" y="4677856"/>
            <a:ext cx="11169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DC-Motor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A592B8-8476-4A4F-8CED-8599CDDEB7AE}"/>
              </a:ext>
            </a:extLst>
          </p:cNvPr>
          <p:cNvSpPr txBox="1"/>
          <p:nvPr/>
        </p:nvSpPr>
        <p:spPr>
          <a:xfrm>
            <a:off x="5112492" y="4358905"/>
            <a:ext cx="1550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Potentiometer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CA01E5-FF28-C241-9903-92196ACF9C6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0093" y="4491122"/>
            <a:ext cx="1711842" cy="171184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380CAE-61C9-064E-BF42-A3257E15512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21026" y="4803489"/>
            <a:ext cx="1589780" cy="15897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BCAD07-AEDD-6747-B679-F35F003AA57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14967" y="3188149"/>
            <a:ext cx="1111483" cy="120813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BA64BB0-6634-694E-88CD-B7951B0E4D2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723479" y="4953500"/>
            <a:ext cx="1882543" cy="18825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D419F38-F16C-6041-8406-B9ACEB0B75D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930474" y="3735001"/>
            <a:ext cx="1595397" cy="106359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008CEFD4-A1EE-E543-BBE1-3807ABA27558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3E3CBD2-868E-B144-A6CF-DD4319F80936}"/>
              </a:ext>
            </a:extLst>
          </p:cNvPr>
          <p:cNvSpPr txBox="1"/>
          <p:nvPr/>
        </p:nvSpPr>
        <p:spPr>
          <a:xfrm>
            <a:off x="7397971" y="6132818"/>
            <a:ext cx="1096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Transistor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0549F45-D349-6449-84EA-8616B15A320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360603" y="5342732"/>
            <a:ext cx="1001940" cy="797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0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1F197D7-636D-3742-9085-9F938707A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43" y="408581"/>
            <a:ext cx="7772400" cy="1470025"/>
          </a:xfr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C</a:t>
            </a:r>
            <a:r>
              <a:rPr lang="en-US" dirty="0" err="1">
                <a:solidFill>
                  <a:schemeClr val="bg1"/>
                </a:solidFill>
              </a:rPr>
              <a:t>omponent</a:t>
            </a:r>
            <a:r>
              <a:rPr lang="en-US" dirty="0">
                <a:solidFill>
                  <a:schemeClr val="bg1"/>
                </a:solidFill>
              </a:rPr>
              <a:t> Game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052974-92E5-2D41-8678-98C7F1B0792D}"/>
              </a:ext>
            </a:extLst>
          </p:cNvPr>
          <p:cNvSpPr txBox="1"/>
          <p:nvPr/>
        </p:nvSpPr>
        <p:spPr>
          <a:xfrm>
            <a:off x="3919356" y="1947461"/>
            <a:ext cx="130528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9600" b="1" dirty="0">
                <a:solidFill>
                  <a:srgbClr val="FFFF00"/>
                </a:solidFill>
              </a:rPr>
              <a:t>?</a:t>
            </a:r>
            <a:endParaRPr lang="en-US" sz="19600" b="1" dirty="0">
              <a:solidFill>
                <a:srgbClr val="FFFF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0E5585-181C-8A46-82A9-3A29BB74A574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1998793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1F197D7-636D-3742-9085-9F938707A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43" y="408581"/>
            <a:ext cx="7772400" cy="1470025"/>
          </a:xfr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What is Electricity?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2262B8-8737-5D44-A999-F50A99FC4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9384" y="1143593"/>
            <a:ext cx="3953917" cy="39539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8AFEE9-56CF-7743-BA56-29AB4D24CC1F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1469540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1F197D7-636D-3742-9085-9F938707A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43" y="408581"/>
            <a:ext cx="7772400" cy="912219"/>
          </a:xfr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What is Electricity?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4A6178-75FE-4D40-B89A-BD3D59DF2F3F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F6CF61-4F67-1846-A4B4-3AC8AC696CBD}"/>
              </a:ext>
            </a:extLst>
          </p:cNvPr>
          <p:cNvSpPr/>
          <p:nvPr/>
        </p:nvSpPr>
        <p:spPr>
          <a:xfrm>
            <a:off x="3069152" y="5397167"/>
            <a:ext cx="3005695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en-US"/>
              <a:t>https://youtu.be/0zif9w_vqx0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21B37F4F-D98C-F848-B99B-D2F5715F0E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447" y="1370710"/>
            <a:ext cx="7593106" cy="400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570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B46BA76-3A53-2B40-B86F-D97F7523C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99" y="138007"/>
            <a:ext cx="7772400" cy="61383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Electricity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552E1D-6424-AE46-AA50-7F542FE9C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746039"/>
            <a:ext cx="5327360" cy="368935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054008D2-6BFA-3940-9B03-3DEB7980AE55}"/>
              </a:ext>
            </a:extLst>
          </p:cNvPr>
          <p:cNvSpPr/>
          <p:nvPr/>
        </p:nvSpPr>
        <p:spPr>
          <a:xfrm>
            <a:off x="1623641" y="4607989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05AB7C9-6556-A748-88DD-C06DF5FA39A8}"/>
              </a:ext>
            </a:extLst>
          </p:cNvPr>
          <p:cNvSpPr/>
          <p:nvPr/>
        </p:nvSpPr>
        <p:spPr>
          <a:xfrm>
            <a:off x="1908322" y="3139536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D7A806A-4BDD-1D4B-A357-B4DA59C261E9}"/>
              </a:ext>
            </a:extLst>
          </p:cNvPr>
          <p:cNvSpPr/>
          <p:nvPr/>
        </p:nvSpPr>
        <p:spPr>
          <a:xfrm>
            <a:off x="4172441" y="3292454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AFF0AA-1F3A-5D41-B34F-902C7046168D}"/>
              </a:ext>
            </a:extLst>
          </p:cNvPr>
          <p:cNvSpPr/>
          <p:nvPr/>
        </p:nvSpPr>
        <p:spPr>
          <a:xfrm>
            <a:off x="4968241" y="3182832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6D670D3-0D58-1947-B323-0C8645A3889A}"/>
              </a:ext>
            </a:extLst>
          </p:cNvPr>
          <p:cNvSpPr/>
          <p:nvPr/>
        </p:nvSpPr>
        <p:spPr>
          <a:xfrm>
            <a:off x="5943601" y="3590714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2C317F2-8C27-574D-854A-1C93E6EC9E09}"/>
              </a:ext>
            </a:extLst>
          </p:cNvPr>
          <p:cNvSpPr/>
          <p:nvPr/>
        </p:nvSpPr>
        <p:spPr>
          <a:xfrm>
            <a:off x="7022121" y="4458859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pic>
        <p:nvPicPr>
          <p:cNvPr id="15" name="Shape 72" descr="CC Fin Rebrand_gdrive_Blue2_319x132px.png">
            <a:extLst>
              <a:ext uri="{FF2B5EF4-FFF2-40B4-BE49-F238E27FC236}">
                <a16:creationId xmlns:a16="http://schemas.microsoft.com/office/drawing/2014/main" id="{ABF3185C-2957-4243-87C9-21A7EC077F8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2F5538-92D9-6F48-9EF9-EC98CBF99BE0}"/>
              </a:ext>
            </a:extLst>
          </p:cNvPr>
          <p:cNvSpPr txBox="1"/>
          <p:nvPr/>
        </p:nvSpPr>
        <p:spPr>
          <a:xfrm>
            <a:off x="4278376" y="4767797"/>
            <a:ext cx="7232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</a:rPr>
              <a:t>1.5v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E7BBB5-8873-5D41-A957-0BB2DB793319}"/>
              </a:ext>
            </a:extLst>
          </p:cNvPr>
          <p:cNvSpPr txBox="1"/>
          <p:nvPr/>
        </p:nvSpPr>
        <p:spPr>
          <a:xfrm>
            <a:off x="1699945" y="915725"/>
            <a:ext cx="5880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FF0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Voltage</a:t>
            </a:r>
            <a:r>
              <a:rPr lang="en-US" sz="2800">
                <a:solidFill>
                  <a:schemeClr val="bg1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, </a:t>
            </a:r>
            <a:r>
              <a:rPr lang="en-US" sz="2800">
                <a:solidFill>
                  <a:schemeClr val="accent6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Current</a:t>
            </a:r>
            <a:r>
              <a:rPr lang="en-US" sz="2800">
                <a:solidFill>
                  <a:schemeClr val="bg1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 and </a:t>
            </a:r>
            <a:r>
              <a:rPr lang="en-US" sz="2800">
                <a:solidFill>
                  <a:srgbClr val="92D05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Resistance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075D64-ECCD-6146-AF7B-78FAA441D037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4087311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B1AF92-5CB0-9B4C-9B83-CF27A6D1F358}"/>
              </a:ext>
            </a:extLst>
          </p:cNvPr>
          <p:cNvSpPr txBox="1"/>
          <p:nvPr/>
        </p:nvSpPr>
        <p:spPr>
          <a:xfrm>
            <a:off x="3306937" y="1075180"/>
            <a:ext cx="25964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400" dirty="0">
                <a:solidFill>
                  <a:schemeClr val="bg1"/>
                </a:solidFill>
              </a:rPr>
              <a:t>Resistance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E8481C-C8ED-EB48-947F-9364644AB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425" y="1950995"/>
            <a:ext cx="4505503" cy="3724106"/>
          </a:xfrm>
          <a:prstGeom prst="rect">
            <a:avLst/>
          </a:prstGeom>
        </p:spPr>
      </p:pic>
      <p:pic>
        <p:nvPicPr>
          <p:cNvPr id="8" name="Shape 72" descr="CC Fin Rebrand_gdrive_Blue2_319x132px.png">
            <a:extLst>
              <a:ext uri="{FF2B5EF4-FFF2-40B4-BE49-F238E27FC236}">
                <a16:creationId xmlns:a16="http://schemas.microsoft.com/office/drawing/2014/main" id="{2285C46E-F53D-7849-98B3-E4601A6FA55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FF658D-8848-D649-8C25-2664EBF08126}"/>
              </a:ext>
            </a:extLst>
          </p:cNvPr>
          <p:cNvSpPr txBox="1"/>
          <p:nvPr/>
        </p:nvSpPr>
        <p:spPr>
          <a:xfrm>
            <a:off x="-40640" y="6622236"/>
            <a:ext cx="13837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3818470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25281</TotalTime>
  <Words>556</Words>
  <Application>Microsoft Macintosh PowerPoint</Application>
  <PresentationFormat>On-screen Show (4:3)</PresentationFormat>
  <Paragraphs>118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Courier New</vt:lpstr>
      <vt:lpstr>Phosphate Solid</vt:lpstr>
      <vt:lpstr>Office Theme</vt:lpstr>
      <vt:lpstr>YTP Arduino – Lesson 1</vt:lpstr>
      <vt:lpstr>PowerPoint Presentation</vt:lpstr>
      <vt:lpstr>PowerPoint Presentation</vt:lpstr>
      <vt:lpstr>Component Game A game involving every component you will use this term</vt:lpstr>
      <vt:lpstr>Component Game</vt:lpstr>
      <vt:lpstr>What is Electricity?</vt:lpstr>
      <vt:lpstr>What is Electricity?</vt:lpstr>
      <vt:lpstr>Electricity</vt:lpstr>
      <vt:lpstr>PowerPoint Presentation</vt:lpstr>
      <vt:lpstr>PowerPoint Presentation</vt:lpstr>
      <vt:lpstr>PowerPoint Presentation</vt:lpstr>
      <vt:lpstr>PowerPoint Presentation</vt:lpstr>
    </vt:vector>
  </TitlesOfParts>
  <Company>Ivy Lane Photography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Monika Murphy</dc:creator>
  <cp:lastModifiedBy>Peter Januarius</cp:lastModifiedBy>
  <cp:revision>145</cp:revision>
  <dcterms:created xsi:type="dcterms:W3CDTF">2017-12-07T00:21:24Z</dcterms:created>
  <dcterms:modified xsi:type="dcterms:W3CDTF">2020-03-10T04:54:26Z</dcterms:modified>
</cp:coreProperties>
</file>